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12" r:id="rId5"/>
    <p:sldId id="989" r:id="rId6"/>
    <p:sldId id="1006" r:id="rId7"/>
    <p:sldId id="1007" r:id="rId8"/>
    <p:sldId id="1009" r:id="rId9"/>
    <p:sldId id="1010" r:id="rId10"/>
    <p:sldId id="997" r:id="rId11"/>
    <p:sldId id="995" r:id="rId12"/>
    <p:sldId id="705" r:id="rId13"/>
    <p:sldId id="1011" r:id="rId14"/>
  </p:sldIdLst>
  <p:sldSz cx="9144000" cy="6858000" type="screen4x3"/>
  <p:notesSz cx="9926638" cy="679767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A80000"/>
    <a:srgbClr val="00AC4E"/>
    <a:srgbClr val="0B8905"/>
    <a:srgbClr val="00A249"/>
    <a:srgbClr val="008E40"/>
    <a:srgbClr val="009644"/>
    <a:srgbClr val="009A46"/>
    <a:srgbClr val="007635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1CD08-13D9-4FFA-AFB4-A344DABCF292}" v="2" dt="2023-03-23T12:05:18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 showGuides="1">
      <p:cViewPr varScale="1">
        <p:scale>
          <a:sx n="75" d="100"/>
          <a:sy n="75" d="100"/>
        </p:scale>
        <p:origin x="3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83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806" y="0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879A9AA-DAE2-4C39-9691-4E4782CE8EDC}" type="datetimeFigureOut">
              <a:rPr lang="nl-NL" smtClean="0"/>
              <a:t>23-3-2023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7" y="6456612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r>
              <a:rPr lang="nl-BE"/>
              <a:t>Advies ethisch omgaan seksualiteit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806" y="6456612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BE41E00-0E61-4FA4-8B27-B12B57B11F2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1740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806" y="0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394EC46-78A2-4A1E-A0DA-9CE2A3B65438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5" y="3228899"/>
            <a:ext cx="7941310" cy="305895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7" y="6456612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r>
              <a:rPr lang="nl-BE"/>
              <a:t>Advies ethisch omgaan seksualiteit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806" y="6456612"/>
            <a:ext cx="4301543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38FD8339-2048-4501-83B4-1BD3F72DFB84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064982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3516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nl-BE"/>
              <a:t>Advies ethisch omgaan seksualiteit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041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7815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3944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000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987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5375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6018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265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57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3958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9969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009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E2D84-85C7-454A-8028-1842C2BCF8EA}" type="datetimeFigureOut">
              <a:rPr lang="nl-BE" smtClean="0"/>
              <a:t>23/03/2023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F28F-CD75-4F28-8066-C36D25F381BE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672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395536" y="620688"/>
            <a:ext cx="831673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schemeClr val="accent5">
                    <a:lumMod val="75000"/>
                  </a:schemeClr>
                </a:solidFill>
              </a:rPr>
              <a:t>Ethisch advies GGZ Broeders van Liefde</a:t>
            </a:r>
          </a:p>
          <a:p>
            <a:pPr algn="ctr"/>
            <a:endParaRPr lang="nl-BE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nl-BE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nl-BE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nl-BE" sz="3600" b="1" dirty="0">
                <a:solidFill>
                  <a:schemeClr val="accent6">
                    <a:lumMod val="75000"/>
                  </a:schemeClr>
                </a:solidFill>
              </a:rPr>
              <a:t>Ethisch omgaan met seksualiteit bij</a:t>
            </a:r>
          </a:p>
          <a:p>
            <a:pPr algn="ctr"/>
            <a:r>
              <a:rPr lang="nl-BE" sz="3600" b="1" dirty="0">
                <a:solidFill>
                  <a:schemeClr val="accent6">
                    <a:lumMod val="75000"/>
                  </a:schemeClr>
                </a:solidFill>
              </a:rPr>
              <a:t>cliënten in de geestelijke gezondheidszorg</a:t>
            </a:r>
          </a:p>
          <a:p>
            <a:pPr algn="ctr"/>
            <a:endParaRPr lang="nl-BE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nl-BE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nl-BE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nl-BE" sz="2800" b="1" dirty="0">
                <a:solidFill>
                  <a:schemeClr val="accent5">
                    <a:lumMod val="75000"/>
                  </a:schemeClr>
                </a:solidFill>
              </a:rPr>
              <a:t>Begeleidingscommissie ethiek GGZ</a:t>
            </a:r>
          </a:p>
          <a:p>
            <a:pPr algn="ctr"/>
            <a:r>
              <a:rPr lang="nl-BE" sz="2800" b="1" dirty="0">
                <a:solidFill>
                  <a:schemeClr val="accent5">
                    <a:lumMod val="75000"/>
                  </a:schemeClr>
                </a:solidFill>
              </a:rPr>
              <a:t>Broeders van Liefde</a:t>
            </a:r>
          </a:p>
          <a:p>
            <a:pPr algn="ctr"/>
            <a:r>
              <a:rPr lang="nl-BE" sz="2800" b="1" dirty="0">
                <a:solidFill>
                  <a:schemeClr val="accent5">
                    <a:lumMod val="75000"/>
                  </a:schemeClr>
                </a:solidFill>
              </a:rPr>
              <a:t>Maart 2023</a:t>
            </a:r>
            <a:endParaRPr lang="nl-BE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86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3528" y="1196752"/>
            <a:ext cx="8640960" cy="14296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60000">
              <a:lnSpc>
                <a:spcPct val="150000"/>
              </a:lnSpc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Moreel beraad</a:t>
            </a:r>
          </a:p>
          <a:p>
            <a:pPr defTabSz="360000">
              <a:lnSpc>
                <a:spcPct val="1500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Geen precieze regelgeving</a:t>
            </a:r>
          </a:p>
          <a:p>
            <a:pPr defTabSz="360000">
              <a:lnSpc>
                <a:spcPct val="1500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Concretiseren met moreel beraad door referentiepersoon ethiek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Besluit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3528" y="1124744"/>
            <a:ext cx="8820472" cy="51193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252000">
              <a:lnSpc>
                <a:spcPts val="2300"/>
              </a:lnSpc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Inleiding</a:t>
            </a:r>
          </a:p>
          <a:p>
            <a:pPr defTabSz="252000">
              <a:lnSpc>
                <a:spcPts val="800"/>
              </a:lnSpc>
              <a:defRPr/>
            </a:pPr>
            <a:endParaRPr lang="nl-NL" sz="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252000">
              <a:lnSpc>
                <a:spcPts val="2300"/>
              </a:lnSpc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1. Begeleiding in dialoog</a:t>
            </a:r>
          </a:p>
          <a:p>
            <a:pPr defTabSz="252000">
              <a:lnSpc>
                <a:spcPts val="2300"/>
              </a:lnSpc>
              <a:defRPr/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Uitgaan van behoeften en wensen</a:t>
            </a:r>
            <a:endParaRPr lang="nl-BE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52000">
              <a:lnSpc>
                <a:spcPts val="2300"/>
              </a:lnSpc>
              <a:defRPr/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Open en respectvol zijn</a:t>
            </a:r>
            <a:endParaRPr lang="nl-BE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52000">
              <a:lnSpc>
                <a:spcPts val="2300"/>
              </a:lnSpc>
              <a:defRPr/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Bespreken in dialoog</a:t>
            </a:r>
            <a:endParaRPr lang="nl-BE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52000">
              <a:lnSpc>
                <a:spcPts val="2300"/>
              </a:lnSpc>
              <a:defRPr/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Mogelijkheden creëren</a:t>
            </a:r>
          </a:p>
          <a:p>
            <a:pPr defTabSz="252000">
              <a:lnSpc>
                <a:spcPts val="2300"/>
              </a:lnSpc>
              <a:defRPr/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Belemmeringen wegwerken</a:t>
            </a:r>
            <a:endParaRPr lang="nl-BE" sz="20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52000">
              <a:lnSpc>
                <a:spcPts val="800"/>
              </a:lnSpc>
            </a:pPr>
            <a:endParaRPr lang="nl-BE" sz="8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2. Begeleiding van verantwoordelijkheid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A.	Twee sporen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Waken over minimumgrenzen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Bespreekbaar maken van verantwoordelijkheid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B.	Negen criteria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Veiligheid – Ontwikkeling –</a:t>
            </a:r>
            <a:r>
              <a:rPr lang="nl-NL" sz="2000" b="1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Behandeling</a:t>
            </a:r>
            <a:r>
              <a:rPr lang="nl-NL" sz="2000" b="1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– Gelijkwaardigheid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Vrijwilligheid – Toestemming – Ouderschap – Verbintenis – Context</a:t>
            </a:r>
          </a:p>
          <a:p>
            <a:pPr defTabSz="252000">
              <a:lnSpc>
                <a:spcPts val="800"/>
              </a:lnSpc>
            </a:pPr>
            <a:endParaRPr lang="nl-NL" sz="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Besluit</a:t>
            </a:r>
          </a:p>
          <a:p>
            <a:pPr defTabSz="252000">
              <a:lnSpc>
                <a:spcPts val="2300"/>
              </a:lnSpc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Moreel beraad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Structuur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7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95536" y="1074509"/>
            <a:ext cx="8640960" cy="46734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Erkenning seksualiteit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Waardevolle dimensie van leven</a:t>
            </a:r>
          </a:p>
          <a:p>
            <a:pPr defTabSz="360000">
              <a:defRPr/>
            </a:pPr>
            <a:endParaRPr lang="nl-NL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Brede opvatting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Definitie seksualiteit WHO</a:t>
            </a:r>
          </a:p>
          <a:p>
            <a:pPr defTabSz="360000">
              <a:defRPr/>
            </a:pPr>
            <a:endParaRPr lang="nl-BE" sz="1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Zelfreflectie</a:t>
            </a:r>
            <a:endParaRPr lang="nl-NL" sz="20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Handelingsonzekerheid zorgverleners</a:t>
            </a:r>
          </a:p>
          <a:p>
            <a:pPr defTabSz="360000">
              <a:defRPr/>
            </a:pPr>
            <a:endParaRPr lang="nl-NL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Omgaan met seksueel gedrag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Niet beleving, wel gedrag en omgaan met gedrag</a:t>
            </a:r>
          </a:p>
          <a:p>
            <a:pPr defTabSz="360000">
              <a:defRPr/>
            </a:pPr>
            <a:endParaRPr lang="nl-NL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Ethische visie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Begeleiden in dialoog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Begeleiden van verantwoordelijkheid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Rekening houden met wettelijke regels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Inleiding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7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95536" y="1312307"/>
            <a:ext cx="8640960" cy="477053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Uitgaan van behoeften en wensen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Noot: seksuele verhouding met zorgverlener</a:t>
            </a:r>
            <a:endParaRPr lang="nl-NL" sz="2000" b="1" i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endParaRPr lang="nl-NL" sz="1600" b="1" i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Open en respectvol zijn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Open vragen en proactief bespreekbaar maken</a:t>
            </a:r>
          </a:p>
          <a:p>
            <a:pPr defTabSz="360000">
              <a:defRPr/>
            </a:pPr>
            <a:endParaRPr lang="nl-NL" sz="16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Bespreken in dialoog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Ook met andere betrokkenen, met toestemming</a:t>
            </a:r>
          </a:p>
          <a:p>
            <a:pPr defTabSz="360000">
              <a:defRPr/>
            </a:pPr>
            <a:endParaRPr lang="nl-NL" sz="16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Mogelijkheden creëren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Onderscheid buiten voorziening, binnen voorziening bij zichzelf,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binnen voorziening met partner, seksuele dienstverlening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Ook afhankelijk van zorgvorm</a:t>
            </a:r>
          </a:p>
          <a:p>
            <a:pPr defTabSz="360000">
              <a:defRPr/>
            </a:pPr>
            <a:endParaRPr lang="nl-NL" sz="16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Belemmeringen wegwerken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Uit taboe halen en medicatie bespreken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1. Begeleiden in dialoog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5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3528" y="1196752"/>
            <a:ext cx="8640960" cy="47089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Verantwoordelijk seksueel gedrag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In verhouding tot mogelijkheden en ontwikkeling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Gericht op kwaliteit van leven</a:t>
            </a:r>
          </a:p>
          <a:p>
            <a:pPr defTabSz="360000">
              <a:defRPr/>
            </a:pPr>
            <a:endParaRPr lang="nl-NL" sz="20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Ethische begeleiding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Waken minimumgrenzen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Bespreekbaar maken verantwoordelijkheid</a:t>
            </a:r>
          </a:p>
          <a:p>
            <a:pPr defTabSz="360000">
              <a:defRPr/>
            </a:pPr>
            <a:endParaRPr lang="nl-NL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Visie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Beleidsvisie directie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Begeleidingsvisie team per doelgroep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Vorming</a:t>
            </a:r>
          </a:p>
          <a:p>
            <a:pPr defTabSz="360000"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Cliënten en zorgverleners</a:t>
            </a:r>
            <a:endParaRPr lang="nl-NL" sz="2000" b="1" i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Houdingen, inzichten en vaardigheden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2. Begeleiden van verantwoordelijkheid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5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3528" y="1196752"/>
            <a:ext cx="8640960" cy="46612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Waken over minimumgrenzen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Seksueel grensoverschrijdend gedrag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Dreiging van ernstige schade aan ethische criteria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 Grensregels opstellen, motiveren en communiceren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Mogelijks stopzetting zorg en juridische procedures</a:t>
            </a:r>
          </a:p>
          <a:p>
            <a:pPr defTabSz="360000">
              <a:lnSpc>
                <a:spcPts val="3600"/>
              </a:lnSpc>
              <a:defRPr/>
            </a:pPr>
            <a:endParaRPr lang="nl-NL" sz="20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Bespreekbaar maken van verantwoordelijkheid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Zo groot mogelijke eigen verantwoordelijkheid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Begeleidings- of groeiproces</a:t>
            </a:r>
          </a:p>
          <a:p>
            <a:pPr defTabSz="360000">
              <a:lnSpc>
                <a:spcPts val="3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Persoonlijke, relationele en sociale verantwoordelijkheid 	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7504" y="274638"/>
            <a:ext cx="8856984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A. Twee sporen van begeleiding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8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3528" y="1196752"/>
            <a:ext cx="8640960" cy="46805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360000">
              <a:lnSpc>
                <a:spcPts val="3000"/>
              </a:lnSpc>
            </a:pPr>
            <a:r>
              <a:rPr lang="nl-BE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Criteria in vlaggensysteem Sensoa</a:t>
            </a:r>
          </a:p>
          <a:p>
            <a:pPr algn="l" defTabSz="360000">
              <a:lnSpc>
                <a:spcPts val="3000"/>
              </a:lnSpc>
            </a:pPr>
            <a:r>
              <a:rPr lang="nl-BE" sz="20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	Wederzijdse toestemming</a:t>
            </a:r>
          </a:p>
          <a:p>
            <a:pPr algn="l" defTabSz="360000">
              <a:lnSpc>
                <a:spcPts val="3000"/>
              </a:lnSpc>
            </a:pPr>
            <a:r>
              <a:rPr lang="nl-BE" sz="20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	Vrijwilligheid</a:t>
            </a:r>
          </a:p>
          <a:p>
            <a:pPr algn="l" defTabSz="360000">
              <a:lnSpc>
                <a:spcPts val="3000"/>
              </a:lnSpc>
            </a:pPr>
            <a:r>
              <a:rPr lang="nl-BE" sz="20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	Gelijkwaardigheid</a:t>
            </a:r>
          </a:p>
          <a:p>
            <a:pPr algn="l" defTabSz="360000">
              <a:lnSpc>
                <a:spcPts val="3000"/>
              </a:lnSpc>
            </a:pPr>
            <a:r>
              <a:rPr lang="nl-BE" sz="20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	Ontwikkelings- of functioneringsniveau</a:t>
            </a:r>
          </a:p>
          <a:p>
            <a:pPr algn="l" defTabSz="360000">
              <a:lnSpc>
                <a:spcPts val="3000"/>
              </a:lnSpc>
            </a:pPr>
            <a:r>
              <a:rPr lang="nl-BE" sz="20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	Context</a:t>
            </a:r>
          </a:p>
          <a:p>
            <a:pPr algn="l" defTabSz="360000">
              <a:lnSpc>
                <a:spcPts val="3000"/>
              </a:lnSpc>
            </a:pPr>
            <a:r>
              <a:rPr lang="nl-BE" sz="20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	Impact </a:t>
            </a:r>
          </a:p>
          <a:p>
            <a:pPr lvl="0" algn="just" defTabSz="360000">
              <a:lnSpc>
                <a:spcPts val="3000"/>
              </a:lnSpc>
            </a:pPr>
            <a:endParaRPr lang="nl-BE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defTabSz="360000">
              <a:lnSpc>
                <a:spcPts val="3000"/>
              </a:lnSpc>
            </a:pPr>
            <a:r>
              <a:rPr lang="nl-BE" sz="20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Revisie</a:t>
            </a:r>
          </a:p>
          <a:p>
            <a:pPr marL="360000" lvl="0" algn="just" defTabSz="360000">
              <a:lnSpc>
                <a:spcPts val="3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Aanpassing benamingen</a:t>
            </a:r>
          </a:p>
          <a:p>
            <a:pPr marL="360000" lvl="0" algn="just" defTabSz="360000">
              <a:lnSpc>
                <a:spcPts val="3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Toevoegen van behandeling, verbintenis en ouderschap</a:t>
            </a:r>
            <a:endParaRPr lang="nl-BE" sz="2000" b="1" i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 lvl="0" algn="just" defTabSz="360000">
              <a:lnSpc>
                <a:spcPts val="3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Indelen volgens niveaus van verantwoordelijkheid</a:t>
            </a:r>
            <a:endParaRPr lang="nl-NL" sz="2000" b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Criteria Sensoa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9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3528" y="1196752"/>
            <a:ext cx="8640960" cy="47446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Persoonlijke verantwoordelijkheid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Veiligheid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	Gezondheid en integriteit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Ontwikkeling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Leeftijd en ontwikkeling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Behandeling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Zorg en behandeling</a:t>
            </a:r>
          </a:p>
          <a:p>
            <a:pPr defTabSz="360000">
              <a:lnSpc>
                <a:spcPts val="2600"/>
              </a:lnSpc>
              <a:defRPr/>
            </a:pPr>
            <a:endParaRPr lang="nl-NL" sz="20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Relationele verantwoordelijkheid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Gelijkwaardigheid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Gelijke waardigheid in relatie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Vrijwilligheid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Vrijheid en vrije wil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Toestemming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Uitdrukkelijke toestemming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Ouderschap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Weloverwogen ouderschap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Verbintenis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Relatie en duurzaamheid</a:t>
            </a:r>
          </a:p>
          <a:p>
            <a:pPr defTabSz="360000">
              <a:lnSpc>
                <a:spcPts val="2600"/>
              </a:lnSpc>
              <a:defRPr/>
            </a:pPr>
            <a:endParaRPr lang="nl-NL" sz="20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Sociale verantwoordelijkheid</a:t>
            </a:r>
          </a:p>
          <a:p>
            <a:pPr defTabSz="360000">
              <a:lnSpc>
                <a:spcPts val="2600"/>
              </a:lnSpc>
              <a:defRPr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Context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				Privacy en zorgklimaat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B. Ethische criteria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7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17995E93-57BC-4603-AE72-882268DCE39E}"/>
              </a:ext>
            </a:extLst>
          </p:cNvPr>
          <p:cNvCxnSpPr>
            <a:cxnSpLocks/>
          </p:cNvCxnSpPr>
          <p:nvPr/>
        </p:nvCxnSpPr>
        <p:spPr>
          <a:xfrm>
            <a:off x="713683" y="5494848"/>
            <a:ext cx="769409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BDC0E11B-AB26-48B3-87BC-84EE44140D75}"/>
              </a:ext>
            </a:extLst>
          </p:cNvPr>
          <p:cNvSpPr txBox="1"/>
          <p:nvPr/>
        </p:nvSpPr>
        <p:spPr>
          <a:xfrm>
            <a:off x="1453116" y="1124744"/>
            <a:ext cx="6215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Besp</a:t>
            </a:r>
            <a:r>
              <a:rPr lang="nl-BE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reekbaar maken</a:t>
            </a:r>
            <a:r>
              <a:rPr lang="nl-BE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verantwoordelijkheid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D68CFF2-40D3-41B5-8037-9517C96AC890}"/>
              </a:ext>
            </a:extLst>
          </p:cNvPr>
          <p:cNvSpPr txBox="1"/>
          <p:nvPr/>
        </p:nvSpPr>
        <p:spPr>
          <a:xfrm>
            <a:off x="5953394" y="1874435"/>
            <a:ext cx="2182008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Criteria</a:t>
            </a:r>
          </a:p>
          <a:p>
            <a:pPr algn="ctr"/>
            <a:endParaRPr lang="nl-BE" sz="800" b="1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Veiligheid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ntwikkeling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Behandeling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Gelijkwaardigheid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</a:rPr>
              <a:t>Vrijwilligheid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</a:rPr>
              <a:t>Toestemming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</a:rPr>
              <a:t>Verbintenis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</a:rPr>
              <a:t>Ouderschap</a:t>
            </a:r>
          </a:p>
          <a:p>
            <a:pPr algn="ctr"/>
            <a:r>
              <a:rPr lang="nl-BE" sz="2000" b="1" dirty="0">
                <a:solidFill>
                  <a:schemeClr val="accent5">
                    <a:lumMod val="75000"/>
                  </a:schemeClr>
                </a:solidFill>
              </a:rPr>
              <a:t>Context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68A50B98-AC54-4733-BE9C-2DB87DDFFD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65" b="36755"/>
          <a:stretch/>
        </p:blipFill>
        <p:spPr>
          <a:xfrm>
            <a:off x="35496" y="6237368"/>
            <a:ext cx="2637207" cy="504000"/>
          </a:xfrm>
          <a:prstGeom prst="rect">
            <a:avLst/>
          </a:prstGeom>
        </p:spPr>
      </p:pic>
      <p:sp>
        <p:nvSpPr>
          <p:cNvPr id="18" name="Pijl: omhoog 17">
            <a:extLst>
              <a:ext uri="{FF2B5EF4-FFF2-40B4-BE49-F238E27FC236}">
                <a16:creationId xmlns:a16="http://schemas.microsoft.com/office/drawing/2014/main" id="{3AF21F56-8590-4C19-9803-92506A66AACE}"/>
              </a:ext>
            </a:extLst>
          </p:cNvPr>
          <p:cNvSpPr/>
          <p:nvPr/>
        </p:nvSpPr>
        <p:spPr>
          <a:xfrm>
            <a:off x="5300987" y="1820296"/>
            <a:ext cx="288032" cy="3672000"/>
          </a:xfrm>
          <a:prstGeom prst="upArrow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B297867-29AC-9927-5CC8-F19F51DA44AC}"/>
              </a:ext>
            </a:extLst>
          </p:cNvPr>
          <p:cNvSpPr txBox="1"/>
          <p:nvPr/>
        </p:nvSpPr>
        <p:spPr>
          <a:xfrm>
            <a:off x="2718384" y="5661248"/>
            <a:ext cx="401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Waken over minimumgrenzen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FB70A44E-9D9B-E272-F453-A877C5CF996B}"/>
              </a:ext>
            </a:extLst>
          </p:cNvPr>
          <p:cNvCxnSpPr/>
          <p:nvPr/>
        </p:nvCxnSpPr>
        <p:spPr>
          <a:xfrm>
            <a:off x="4354590" y="3645024"/>
            <a:ext cx="540000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181844F2-4678-5547-CD5C-834AAADCA1CC}"/>
              </a:ext>
            </a:extLst>
          </p:cNvPr>
          <p:cNvCxnSpPr/>
          <p:nvPr/>
        </p:nvCxnSpPr>
        <p:spPr>
          <a:xfrm>
            <a:off x="4355976" y="2708920"/>
            <a:ext cx="540000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4609CC3F-0860-75CE-D262-E05860A2F275}"/>
              </a:ext>
            </a:extLst>
          </p:cNvPr>
          <p:cNvCxnSpPr/>
          <p:nvPr/>
        </p:nvCxnSpPr>
        <p:spPr>
          <a:xfrm>
            <a:off x="4354590" y="4509120"/>
            <a:ext cx="540000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250D2C7A-FD04-D937-F791-0C4849009B0E}"/>
              </a:ext>
            </a:extLst>
          </p:cNvPr>
          <p:cNvSpPr txBox="1"/>
          <p:nvPr/>
        </p:nvSpPr>
        <p:spPr>
          <a:xfrm>
            <a:off x="251520" y="1818194"/>
            <a:ext cx="3875548" cy="2906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nl-BE" sz="24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Begeleiden in dialoog</a:t>
            </a:r>
          </a:p>
          <a:p>
            <a:pPr algn="r">
              <a:lnSpc>
                <a:spcPct val="150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Uitgaan van wensen en verlangens</a:t>
            </a:r>
          </a:p>
          <a:p>
            <a:pPr algn="r">
              <a:lnSpc>
                <a:spcPct val="150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Open en respectvol zijn</a:t>
            </a:r>
            <a:endParaRPr lang="nl-BE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Bespreken in dialoog</a:t>
            </a:r>
          </a:p>
          <a:p>
            <a:pPr algn="r">
              <a:lnSpc>
                <a:spcPct val="150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Mogelijkheden creëren</a:t>
            </a:r>
          </a:p>
          <a:p>
            <a:pPr algn="r">
              <a:lnSpc>
                <a:spcPct val="150000"/>
              </a:lnSpc>
            </a:pPr>
            <a:r>
              <a:rPr lang="nl-BE" sz="20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Belemmeringen wegwerken</a:t>
            </a:r>
            <a:endParaRPr lang="nl-B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5CEF864-5F64-9637-E297-4C580A796DC7}"/>
              </a:ext>
            </a:extLst>
          </p:cNvPr>
          <p:cNvSpPr txBox="1">
            <a:spLocks/>
          </p:cNvSpPr>
          <p:nvPr/>
        </p:nvSpPr>
        <p:spPr>
          <a:xfrm>
            <a:off x="251520" y="274638"/>
            <a:ext cx="8640960" cy="72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fficinaSansITC" pitchFamily="34" charset="0"/>
                <a:ea typeface="+mj-ea"/>
                <a:cs typeface="+mj-cs"/>
              </a:defRPr>
            </a:lvl1pPr>
          </a:lstStyle>
          <a:p>
            <a:r>
              <a:rPr lang="nl-BE" sz="3200" dirty="0">
                <a:solidFill>
                  <a:schemeClr val="tx2"/>
                </a:solidFill>
                <a:latin typeface="+mj-lt"/>
              </a:rPr>
              <a:t>Synthese</a:t>
            </a:r>
          </a:p>
        </p:txBody>
      </p:sp>
    </p:spTree>
    <p:extLst>
      <p:ext uri="{BB962C8B-B14F-4D97-AF65-F5344CB8AC3E}">
        <p14:creationId xmlns:p14="http://schemas.microsoft.com/office/powerpoint/2010/main" val="17882093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C025705DC694D8702DA3D864ADA51" ma:contentTypeVersion="11" ma:contentTypeDescription="Create a new document." ma:contentTypeScope="" ma:versionID="d71be863ac222843cd3f3670e87f3157">
  <xsd:schema xmlns:xsd="http://www.w3.org/2001/XMLSchema" xmlns:xs="http://www.w3.org/2001/XMLSchema" xmlns:p="http://schemas.microsoft.com/office/2006/metadata/properties" xmlns:ns3="9ffb82a6-fe86-442c-8726-b0e4c8ea3418" targetNamespace="http://schemas.microsoft.com/office/2006/metadata/properties" ma:root="true" ma:fieldsID="8461b7d4548095dbd6a4905572f346d4" ns3:_="">
    <xsd:import namespace="9ffb82a6-fe86-442c-8726-b0e4c8ea34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b82a6-fe86-442c-8726-b0e4c8ea34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fb82a6-fe86-442c-8726-b0e4c8ea3418" xsi:nil="true"/>
  </documentManagement>
</p:properties>
</file>

<file path=customXml/itemProps1.xml><?xml version="1.0" encoding="utf-8"?>
<ds:datastoreItem xmlns:ds="http://schemas.openxmlformats.org/officeDocument/2006/customXml" ds:itemID="{EFA0E869-279F-443C-8613-146C386DDC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fb82a6-fe86-442c-8726-b0e4c8ea34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D812B5-2E9C-4CE3-9C19-20069533B5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675CA8-8093-497C-8665-E5C3582B7DC7}">
  <ds:schemaRefs>
    <ds:schemaRef ds:uri="http://schemas.microsoft.com/office/infopath/2007/PartnerControls"/>
    <ds:schemaRef ds:uri="http://purl.org/dc/dcmitype/"/>
    <ds:schemaRef ds:uri="9ffb82a6-fe86-442c-8726-b0e4c8ea3418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525</Words>
  <Application>Microsoft Office PowerPoint</Application>
  <PresentationFormat>Diavoorstelling (4:3)</PresentationFormat>
  <Paragraphs>146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Broeders Van Liefde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Veltens, Dorien</dc:creator>
  <cp:lastModifiedBy>Liegeois, Axel</cp:lastModifiedBy>
  <cp:revision>404</cp:revision>
  <cp:lastPrinted>2023-03-10T13:55:14Z</cp:lastPrinted>
  <dcterms:created xsi:type="dcterms:W3CDTF">2014-09-18T15:36:31Z</dcterms:created>
  <dcterms:modified xsi:type="dcterms:W3CDTF">2023-03-23T12:07:05Z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0x0101002E7C025705DC694D8702DA3D864ADA51</vt:lpwstr>
  </property>
</Properties>
</file>